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1" r:id="rId3"/>
    <p:sldId id="342" r:id="rId4"/>
    <p:sldId id="377" r:id="rId5"/>
    <p:sldId id="381" r:id="rId6"/>
    <p:sldId id="378" r:id="rId7"/>
    <p:sldId id="358" r:id="rId8"/>
    <p:sldId id="363" r:id="rId9"/>
    <p:sldId id="382" r:id="rId10"/>
    <p:sldId id="365" r:id="rId11"/>
    <p:sldId id="371" r:id="rId12"/>
    <p:sldId id="372" r:id="rId13"/>
    <p:sldId id="373" r:id="rId14"/>
    <p:sldId id="374" r:id="rId15"/>
    <p:sldId id="375" r:id="rId16"/>
    <p:sldId id="370" r:id="rId17"/>
    <p:sldId id="367" r:id="rId18"/>
    <p:sldId id="380" r:id="rId19"/>
    <p:sldId id="356" r:id="rId20"/>
    <p:sldId id="362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301AE1-1B51-4969-B192-1C73D03D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46CB4-EA22-48FD-AA2A-0164835B4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F263ED-7DBD-4971-83D2-89CC1A43D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40A3-18F5-493A-AB7D-3A23E5E2F699}" type="datetimeFigureOut">
              <a:rPr lang="pt-BR" smtClean="0"/>
              <a:t>17/09/2022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2103C1-CAE7-4AD1-87B0-B263CA19C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084E11-A963-4619-B0A5-28810A5E7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1DEB-C185-4317-B764-74934A6796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680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F469A5-BFB9-4ADC-B8DF-128E23C3A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2EB689C-08C1-48C9-8F47-64C122332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C0B8B8-4D99-410B-A07A-F87C84A1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40A3-18F5-493A-AB7D-3A23E5E2F699}" type="datetimeFigureOut">
              <a:rPr lang="pt-BR" smtClean="0"/>
              <a:t>17/09/2022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B39DDD-D3B6-4759-9D4F-35DB7BC8D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A909D2-4EE2-4B49-A4A2-F817DA4D1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1DEB-C185-4317-B764-74934A6796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466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731E15-F0AC-4578-8427-71C0A5D8E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257DEA-68EB-4294-A776-B68D1A3E2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0AFD27-D29C-4802-8D26-C9FFCD393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40A3-18F5-493A-AB7D-3A23E5E2F699}" type="datetimeFigureOut">
              <a:rPr lang="pt-BR" smtClean="0"/>
              <a:t>17/09/2022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30AD7B-B11A-4059-B7E9-278177BE1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42F143-C8D5-47D6-9939-D15CA1AD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1DEB-C185-4317-B764-74934A6796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487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B5D54-C210-4B48-A342-55DA0A69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31CBD2-E409-41BE-B460-E7D51E303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D46270-DEEF-47F2-B748-66B8A7C48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40A3-18F5-493A-AB7D-3A23E5E2F699}" type="datetimeFigureOut">
              <a:rPr lang="pt-BR" smtClean="0"/>
              <a:t>17/09/2022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193D56-F007-4F51-A1BF-2A57209CF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A08CF9-C0F1-4DE4-9755-113FA8AE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1DEB-C185-4317-B764-74934A6796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3622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D6C5AD-3623-4B9E-9606-B55F3628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2EDB1F-743E-4330-B4CF-9F78E8040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D0D8F1-0820-4F30-A231-6730F8A2F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40A3-18F5-493A-AB7D-3A23E5E2F699}" type="datetimeFigureOut">
              <a:rPr lang="pt-BR" smtClean="0"/>
              <a:t>17/09/2022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5BF494-028C-44BB-9F3A-65072BEC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5CFA70-B509-4465-9362-6E9D05B3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1DEB-C185-4317-B764-74934A6796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912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A722C0-7531-41ED-8DAA-C2ACB6789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8EE5E0-2993-444B-9778-170E5AF9A3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BE2FF59-4526-480B-899C-D46E988B2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358C875-2BE3-4507-BFC5-181EA4FD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40A3-18F5-493A-AB7D-3A23E5E2F699}" type="datetimeFigureOut">
              <a:rPr lang="pt-BR" smtClean="0"/>
              <a:t>17/09/2022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DB26D68-A9C8-4B1D-91B9-AF41EFDF6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C57359E-5F68-433D-A185-F24C301B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1DEB-C185-4317-B764-74934A6796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641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0579DB-B845-4830-80E0-A370BF5DC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4ABCB3-02CB-43D2-BB06-D9B896D94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59858FF-8BAB-4319-AE26-3B3B29F14D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69CA010-DA34-408D-AD2F-B9FD64BEB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C1811E3-CF1C-4D81-B6ED-76FFE55AE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3295EA2-D835-4473-8739-CFDB95BE4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40A3-18F5-493A-AB7D-3A23E5E2F699}" type="datetimeFigureOut">
              <a:rPr lang="pt-BR" smtClean="0"/>
              <a:t>17/09/2022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57DC5D9-8835-437F-AC29-D8E7EF0AB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6D61BFF-220B-4ED1-9945-D58BFAD6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1DEB-C185-4317-B764-74934A6796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757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E6F2B3-1C94-4F42-B1A1-8FC7977A1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05E1AAD-352E-46E5-BD32-F88DAF9C8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40A3-18F5-493A-AB7D-3A23E5E2F699}" type="datetimeFigureOut">
              <a:rPr lang="pt-BR" smtClean="0"/>
              <a:t>17/09/2022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509DDCB-769C-428C-A9E8-AD6EA0A3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B927632-9BB5-465E-ABEE-42A5FD37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1DEB-C185-4317-B764-74934A6796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1982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E8B0107-5EEB-4807-99A7-CE8296EEE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40A3-18F5-493A-AB7D-3A23E5E2F699}" type="datetimeFigureOut">
              <a:rPr lang="pt-BR" smtClean="0"/>
              <a:t>17/09/2022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F5E26CF-2556-4229-B004-7E4B265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AFFB0E1-7EF5-40B4-A1CF-276F4C89B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1DEB-C185-4317-B764-74934A6796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0503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1AC954-7B5E-483B-9B7C-08194F5D9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DE6F66-4E05-4250-A594-0CDD2D968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0247343-B940-4167-9AB3-9CA54623D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258FB79-E23B-43B1-8D9D-58AA0BF2A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40A3-18F5-493A-AB7D-3A23E5E2F699}" type="datetimeFigureOut">
              <a:rPr lang="pt-BR" smtClean="0"/>
              <a:t>17/09/2022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ED0FD5-725E-4CEC-AE04-1B278990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9193F9F-09F5-4ED3-AC14-2B9009DED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1DEB-C185-4317-B764-74934A6796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901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2A1D7-FD98-4E41-BDE6-F835B7343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5D23F25-730A-4332-8A58-DFF52BDDC4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6293A2F-9197-4593-AE9F-3047CBEC6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7414F66-4BC3-46D9-8F97-E30FC29A4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40A3-18F5-493A-AB7D-3A23E5E2F699}" type="datetimeFigureOut">
              <a:rPr lang="pt-BR" smtClean="0"/>
              <a:t>17/09/2022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6D4C07-BFC9-4C57-8348-20A2439D8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FDBE75-CFD5-4F7C-9021-3E773A50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81DEB-C185-4317-B764-74934A6796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8765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44079CB-5CDD-4CEB-9452-7E0F48C51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FB63FD-8F82-417D-997B-91C5D3DAB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320578-C5B1-41C4-8C95-D195D4D95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D40A3-18F5-493A-AB7D-3A23E5E2F699}" type="datetimeFigureOut">
              <a:rPr lang="pt-BR" smtClean="0"/>
              <a:t>17/09/2022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2848A9-68E1-461A-B27D-3CF41854E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8ED724-29CD-442B-A062-08428D2FF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81DEB-C185-4317-B764-74934A6796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35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tipo azul.png">
            <a:extLst>
              <a:ext uri="{FF2B5EF4-FFF2-40B4-BE49-F238E27FC236}">
                <a16:creationId xmlns:a16="http://schemas.microsoft.com/office/drawing/2014/main" id="{2F821E43-F256-4EC6-B365-DCB69AB02D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9EDF2"/>
              </a:clrFrom>
              <a:clrTo>
                <a:srgbClr val="E9EDF2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sharpenSoften amount="41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18170" y="3052360"/>
            <a:ext cx="4856654" cy="8778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3EFCA68-E44B-4652-B8C9-AFDE5CE4C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999" y="481393"/>
            <a:ext cx="10490257" cy="5895214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E611F858-8791-4936-872D-90BC879BB1EB}"/>
              </a:ext>
            </a:extLst>
          </p:cNvPr>
          <p:cNvSpPr txBox="1"/>
          <p:nvPr/>
        </p:nvSpPr>
        <p:spPr>
          <a:xfrm>
            <a:off x="2157245" y="744607"/>
            <a:ext cx="8715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AURORA SPORT –</a:t>
            </a:r>
            <a:r>
              <a:rPr lang="pt-BR" sz="32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2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NET ZERO</a:t>
            </a:r>
            <a:r>
              <a:rPr lang="pt-BR" sz="32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SHIPPING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EF2415C-EC0F-441C-A798-A79B2441EFF7}"/>
              </a:ext>
            </a:extLst>
          </p:cNvPr>
          <p:cNvSpPr txBox="1"/>
          <p:nvPr/>
        </p:nvSpPr>
        <p:spPr>
          <a:xfrm>
            <a:off x="2831130" y="5217731"/>
            <a:ext cx="77134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innovative Eletric boat</a:t>
            </a:r>
          </a:p>
        </p:txBody>
      </p:sp>
    </p:spTree>
    <p:extLst>
      <p:ext uri="{BB962C8B-B14F-4D97-AF65-F5344CB8AC3E}">
        <p14:creationId xmlns:p14="http://schemas.microsoft.com/office/powerpoint/2010/main" val="2085861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DB3B7AC-312C-4544-ACF7-B1898F1DEF55}"/>
              </a:ext>
            </a:extLst>
          </p:cNvPr>
          <p:cNvSpPr txBox="1">
            <a:spLocks/>
          </p:cNvSpPr>
          <p:nvPr/>
        </p:nvSpPr>
        <p:spPr>
          <a:xfrm rot="16200000">
            <a:off x="-2272689" y="2922562"/>
            <a:ext cx="6337496" cy="1012876"/>
          </a:xfrm>
          <a:prstGeom prst="rect">
            <a:avLst/>
          </a:prstGeom>
          <a:solidFill>
            <a:srgbClr val="1F497D"/>
          </a:solidFill>
        </p:spPr>
        <p:txBody>
          <a:bodyPr vert="horz" lIns="1188720" tIns="45720" rIns="27432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AURORA </a:t>
            </a:r>
            <a:r>
              <a:rPr lang="pt-BR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SPORT</a:t>
            </a: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PROJECT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9B8F35E-66BD-4345-88D1-AF757F740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555527"/>
            <a:ext cx="10497429" cy="590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76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DB3B7AC-312C-4544-ACF7-B1898F1DEF55}"/>
              </a:ext>
            </a:extLst>
          </p:cNvPr>
          <p:cNvSpPr txBox="1">
            <a:spLocks/>
          </p:cNvSpPr>
          <p:nvPr/>
        </p:nvSpPr>
        <p:spPr>
          <a:xfrm rot="16200000">
            <a:off x="-2272689" y="2922562"/>
            <a:ext cx="6337496" cy="1012876"/>
          </a:xfrm>
          <a:prstGeom prst="rect">
            <a:avLst/>
          </a:prstGeom>
          <a:solidFill>
            <a:srgbClr val="1F497D"/>
          </a:solidFill>
        </p:spPr>
        <p:txBody>
          <a:bodyPr vert="horz" lIns="1188720" tIns="45720" rIns="27432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AURORA </a:t>
            </a:r>
            <a:r>
              <a:rPr lang="pt-BR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SPORT</a:t>
            </a: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PROJECT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8A1C832-D411-413F-A4F2-CCD0A7B87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551" y="517889"/>
            <a:ext cx="10360374" cy="58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97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DB3B7AC-312C-4544-ACF7-B1898F1DEF55}"/>
              </a:ext>
            </a:extLst>
          </p:cNvPr>
          <p:cNvSpPr txBox="1">
            <a:spLocks/>
          </p:cNvSpPr>
          <p:nvPr/>
        </p:nvSpPr>
        <p:spPr>
          <a:xfrm rot="16200000">
            <a:off x="-2272689" y="2922562"/>
            <a:ext cx="6337496" cy="1012876"/>
          </a:xfrm>
          <a:prstGeom prst="rect">
            <a:avLst/>
          </a:prstGeom>
          <a:solidFill>
            <a:srgbClr val="1F497D"/>
          </a:solidFill>
        </p:spPr>
        <p:txBody>
          <a:bodyPr vert="horz" lIns="1188720" tIns="45720" rIns="27432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AURORA </a:t>
            </a:r>
            <a:r>
              <a:rPr lang="pt-BR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SPORT</a:t>
            </a: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PROJECT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28F95BA-F6C3-4663-8AAD-0EBECB22C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99" y="575904"/>
            <a:ext cx="10153901" cy="570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70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DB3B7AC-312C-4544-ACF7-B1898F1DEF55}"/>
              </a:ext>
            </a:extLst>
          </p:cNvPr>
          <p:cNvSpPr txBox="1">
            <a:spLocks/>
          </p:cNvSpPr>
          <p:nvPr/>
        </p:nvSpPr>
        <p:spPr>
          <a:xfrm rot="16200000">
            <a:off x="-2272689" y="2922562"/>
            <a:ext cx="6337496" cy="1012876"/>
          </a:xfrm>
          <a:prstGeom prst="rect">
            <a:avLst/>
          </a:prstGeom>
          <a:solidFill>
            <a:srgbClr val="1F497D"/>
          </a:solidFill>
        </p:spPr>
        <p:txBody>
          <a:bodyPr vert="horz" lIns="1188720" tIns="45720" rIns="27432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AURORA </a:t>
            </a:r>
            <a:r>
              <a:rPr lang="pt-BR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SPORT</a:t>
            </a: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PROJECT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4635475-666D-44C2-A37E-EC1405D3D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987" y="549242"/>
            <a:ext cx="10248793" cy="575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05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DB3B7AC-312C-4544-ACF7-B1898F1DEF55}"/>
              </a:ext>
            </a:extLst>
          </p:cNvPr>
          <p:cNvSpPr txBox="1">
            <a:spLocks/>
          </p:cNvSpPr>
          <p:nvPr/>
        </p:nvSpPr>
        <p:spPr>
          <a:xfrm rot="16200000">
            <a:off x="-2272689" y="2922562"/>
            <a:ext cx="6337496" cy="1012876"/>
          </a:xfrm>
          <a:prstGeom prst="rect">
            <a:avLst/>
          </a:prstGeom>
          <a:solidFill>
            <a:srgbClr val="1F497D"/>
          </a:solidFill>
        </p:spPr>
        <p:txBody>
          <a:bodyPr vert="horz" lIns="1188720" tIns="45720" rIns="27432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AURORA </a:t>
            </a:r>
            <a:r>
              <a:rPr lang="pt-BR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SPORT</a:t>
            </a: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PROJECT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C929B8F-4731-489C-B7F3-1BB24BDCB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135" y="529053"/>
            <a:ext cx="10320640" cy="579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94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DB3B7AC-312C-4544-ACF7-B1898F1DEF55}"/>
              </a:ext>
            </a:extLst>
          </p:cNvPr>
          <p:cNvSpPr txBox="1">
            <a:spLocks/>
          </p:cNvSpPr>
          <p:nvPr/>
        </p:nvSpPr>
        <p:spPr>
          <a:xfrm rot="16200000">
            <a:off x="-2272689" y="2922562"/>
            <a:ext cx="6337496" cy="1012876"/>
          </a:xfrm>
          <a:prstGeom prst="rect">
            <a:avLst/>
          </a:prstGeom>
          <a:solidFill>
            <a:srgbClr val="1F497D"/>
          </a:solidFill>
        </p:spPr>
        <p:txBody>
          <a:bodyPr vert="horz" lIns="1188720" tIns="45720" rIns="27432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AURORA </a:t>
            </a:r>
            <a:r>
              <a:rPr lang="pt-BR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SPORT</a:t>
            </a: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PROJECT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07AE4E0-42BA-4841-BF06-B8CB6203B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336" y="553887"/>
            <a:ext cx="10232258" cy="57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04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91BEDEE4-46BC-414A-8832-B07A1BEB2770}"/>
              </a:ext>
            </a:extLst>
          </p:cNvPr>
          <p:cNvGrpSpPr/>
          <p:nvPr/>
        </p:nvGrpSpPr>
        <p:grpSpPr>
          <a:xfrm>
            <a:off x="534572" y="260252"/>
            <a:ext cx="1012876" cy="6337496"/>
            <a:chOff x="534572" y="260252"/>
            <a:chExt cx="1012876" cy="6337496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BEFE9688-2D7E-43A1-BB10-08E0A8BCAC6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2127738" y="2922562"/>
              <a:ext cx="6337496" cy="1012876"/>
            </a:xfrm>
            <a:prstGeom prst="rect">
              <a:avLst/>
            </a:prstGeom>
            <a:solidFill>
              <a:srgbClr val="1F497D"/>
            </a:solidFill>
          </p:spPr>
          <p:txBody>
            <a:bodyPr vert="horz" lIns="1188720" tIns="45720" rIns="274320" bIns="45720" rtlCol="0" anchor="ctr">
              <a:normAutofit fontScale="97500"/>
            </a:bodyPr>
            <a:lstStyle>
              <a:lvl1pPr marL="0" indent="0" algn="l" defTabSz="9144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BlueSpin Inhull Retractable</a:t>
              </a:r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BDF6D529-1291-4D1B-BEE6-18F153E2E7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7"/>
            <a:stretch/>
          </p:blipFill>
          <p:spPr bwMode="auto">
            <a:xfrm rot="16200000">
              <a:off x="-249627" y="4681538"/>
              <a:ext cx="2581275" cy="81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3A898135-6302-4CB4-8074-194595267145}"/>
              </a:ext>
            </a:extLst>
          </p:cNvPr>
          <p:cNvSpPr txBox="1"/>
          <p:nvPr/>
        </p:nvSpPr>
        <p:spPr>
          <a:xfrm>
            <a:off x="2141955" y="208842"/>
            <a:ext cx="9515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dirty="0">
                <a:solidFill>
                  <a:srgbClr val="0416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BlueNav is French’s manufacturer of electric propulsion for boats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4BAC09-8620-4EF9-B2AC-7DAC1ED3D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97" y="1408892"/>
            <a:ext cx="3844094" cy="4697294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B7219BD-6E7E-41D1-BB8E-99921E279F9A}"/>
              </a:ext>
            </a:extLst>
          </p:cNvPr>
          <p:cNvSpPr txBox="1"/>
          <p:nvPr/>
        </p:nvSpPr>
        <p:spPr>
          <a:xfrm>
            <a:off x="5648327" y="1327586"/>
            <a:ext cx="6410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innovative and ecological solution of electric motorization: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1E56A04-0797-4DF5-8E00-E176527F5169}"/>
              </a:ext>
            </a:extLst>
          </p:cNvPr>
          <p:cNvSpPr txBox="1"/>
          <p:nvPr/>
        </p:nvSpPr>
        <p:spPr>
          <a:xfrm>
            <a:off x="4415462" y="701652"/>
            <a:ext cx="4968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zero noise, zero emissions, zero vibration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B08BDFF-60D0-4B36-AC2C-99563D6F9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" b="3370"/>
          <a:stretch/>
        </p:blipFill>
        <p:spPr bwMode="auto">
          <a:xfrm>
            <a:off x="5592549" y="2013843"/>
            <a:ext cx="6521880" cy="275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AC5D398-2DB9-43B8-8916-748F2D441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327" y="4834506"/>
            <a:ext cx="6480215" cy="1068167"/>
          </a:xfrm>
          <a:prstGeom prst="rect">
            <a:avLst/>
          </a:prstGeom>
        </p:spPr>
      </p:pic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6D9AACF3-F221-405B-8B19-42C6DB815D1E}"/>
              </a:ext>
            </a:extLst>
          </p:cNvPr>
          <p:cNvCxnSpPr/>
          <p:nvPr/>
        </p:nvCxnSpPr>
        <p:spPr>
          <a:xfrm>
            <a:off x="5836920" y="2183904"/>
            <a:ext cx="133200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95FFC35-621C-40AC-B0AE-BE7E36BAED1D}"/>
              </a:ext>
            </a:extLst>
          </p:cNvPr>
          <p:cNvSpPr txBox="1"/>
          <p:nvPr/>
        </p:nvSpPr>
        <p:spPr>
          <a:xfrm>
            <a:off x="6339225" y="1869817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C411724D-145E-42F3-8FCE-21F2D4AF298E}"/>
              </a:ext>
            </a:extLst>
          </p:cNvPr>
          <p:cNvCxnSpPr/>
          <p:nvPr/>
        </p:nvCxnSpPr>
        <p:spPr>
          <a:xfrm>
            <a:off x="9240520" y="2169299"/>
            <a:ext cx="133200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3B566E9-15CC-46E8-9320-426F55D11517}"/>
              </a:ext>
            </a:extLst>
          </p:cNvPr>
          <p:cNvSpPr txBox="1"/>
          <p:nvPr/>
        </p:nvSpPr>
        <p:spPr>
          <a:xfrm>
            <a:off x="9764781" y="185965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1839BE2-63BF-4A7F-B2A8-A5D4690556B1}"/>
              </a:ext>
            </a:extLst>
          </p:cNvPr>
          <p:cNvSpPr txBox="1"/>
          <p:nvPr/>
        </p:nvSpPr>
        <p:spPr>
          <a:xfrm>
            <a:off x="5474239" y="283117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5A92559-8748-4696-8A06-C4F35A302DD7}"/>
              </a:ext>
            </a:extLst>
          </p:cNvPr>
          <p:cNvSpPr txBox="1"/>
          <p:nvPr/>
        </p:nvSpPr>
        <p:spPr>
          <a:xfrm>
            <a:off x="5483543" y="407425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</a:t>
            </a:r>
          </a:p>
        </p:txBody>
      </p: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55290EAB-49FC-4A08-B452-3BAE223E9333}"/>
              </a:ext>
            </a:extLst>
          </p:cNvPr>
          <p:cNvCxnSpPr>
            <a:cxnSpLocks/>
          </p:cNvCxnSpPr>
          <p:nvPr/>
        </p:nvCxnSpPr>
        <p:spPr>
          <a:xfrm rot="5400000">
            <a:off x="5263280" y="4225539"/>
            <a:ext cx="93600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2BDB5F95-45E2-4F8A-8474-267C4024077F}"/>
              </a:ext>
            </a:extLst>
          </p:cNvPr>
          <p:cNvCxnSpPr>
            <a:cxnSpLocks/>
          </p:cNvCxnSpPr>
          <p:nvPr/>
        </p:nvCxnSpPr>
        <p:spPr>
          <a:xfrm rot="5400000">
            <a:off x="5010760" y="3042942"/>
            <a:ext cx="144000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958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74C6D0-2CBB-42F8-ADAE-0FD65DB54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3" t="14915" r="1287" b="1941"/>
          <a:stretch/>
        </p:blipFill>
        <p:spPr>
          <a:xfrm>
            <a:off x="1623074" y="1252537"/>
            <a:ext cx="10454627" cy="4676775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91BEDEE4-46BC-414A-8832-B07A1BEB2770}"/>
              </a:ext>
            </a:extLst>
          </p:cNvPr>
          <p:cNvGrpSpPr/>
          <p:nvPr/>
        </p:nvGrpSpPr>
        <p:grpSpPr>
          <a:xfrm>
            <a:off x="534572" y="260252"/>
            <a:ext cx="1012876" cy="6337496"/>
            <a:chOff x="534572" y="260252"/>
            <a:chExt cx="1012876" cy="6337496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BEFE9688-2D7E-43A1-BB10-08E0A8BCAC6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2127738" y="2922562"/>
              <a:ext cx="6337496" cy="1012876"/>
            </a:xfrm>
            <a:prstGeom prst="rect">
              <a:avLst/>
            </a:prstGeom>
            <a:solidFill>
              <a:srgbClr val="1F497D"/>
            </a:solidFill>
          </p:spPr>
          <p:txBody>
            <a:bodyPr vert="horz" lIns="1188720" tIns="45720" rIns="274320" bIns="45720" rtlCol="0" anchor="ctr">
              <a:normAutofit fontScale="97500"/>
            </a:bodyPr>
            <a:lstStyle>
              <a:lvl1pPr marL="0" indent="0" algn="l" defTabSz="9144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BlueSpin Inhull Retractable</a:t>
              </a:r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BDF6D529-1291-4D1B-BEE6-18F153E2E7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7"/>
            <a:stretch/>
          </p:blipFill>
          <p:spPr bwMode="auto">
            <a:xfrm rot="16200000">
              <a:off x="-249627" y="4681538"/>
              <a:ext cx="2581275" cy="81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564F078-0CA7-4B96-B259-E61F410463F9}"/>
              </a:ext>
            </a:extLst>
          </p:cNvPr>
          <p:cNvSpPr txBox="1"/>
          <p:nvPr/>
        </p:nvSpPr>
        <p:spPr>
          <a:xfrm>
            <a:off x="2034362" y="460277"/>
            <a:ext cx="96320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416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000" i="0" dirty="0">
                <a:solidFill>
                  <a:srgbClr val="0416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lectric propulsion for boats based on permanent magnet electric motor technology </a:t>
            </a:r>
          </a:p>
        </p:txBody>
      </p:sp>
    </p:spTree>
    <p:extLst>
      <p:ext uri="{BB962C8B-B14F-4D97-AF65-F5344CB8AC3E}">
        <p14:creationId xmlns:p14="http://schemas.microsoft.com/office/powerpoint/2010/main" val="3265942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E98EE7DB-B419-40D8-B18F-4039BE5AD92A}"/>
              </a:ext>
            </a:extLst>
          </p:cNvPr>
          <p:cNvGrpSpPr/>
          <p:nvPr/>
        </p:nvGrpSpPr>
        <p:grpSpPr>
          <a:xfrm>
            <a:off x="534572" y="260252"/>
            <a:ext cx="1012876" cy="6337496"/>
            <a:chOff x="534572" y="260252"/>
            <a:chExt cx="1012876" cy="6337496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B2FFF084-2166-40D8-95A5-D9A405EB2ED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2127738" y="2922562"/>
              <a:ext cx="6337496" cy="1012876"/>
            </a:xfrm>
            <a:prstGeom prst="rect">
              <a:avLst/>
            </a:prstGeom>
            <a:solidFill>
              <a:srgbClr val="1F497D"/>
            </a:solidFill>
          </p:spPr>
          <p:txBody>
            <a:bodyPr vert="horz" lIns="1188720" tIns="45720" rIns="274320" bIns="45720" rtlCol="0" anchor="ctr">
              <a:normAutofit fontScale="97500"/>
            </a:bodyPr>
            <a:lstStyle>
              <a:lvl1pPr marL="0" indent="0" algn="l" defTabSz="9144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BlueSpin Inhull Retractable</a:t>
              </a:r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4E20462-E6DE-41F2-8CDE-5DC3BE9A5F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7"/>
            <a:stretch/>
          </p:blipFill>
          <p:spPr bwMode="auto">
            <a:xfrm rot="16200000">
              <a:off x="-249627" y="4681538"/>
              <a:ext cx="2581275" cy="81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60A79D0-B663-46BF-90BA-02A873498979}"/>
              </a:ext>
            </a:extLst>
          </p:cNvPr>
          <p:cNvGrpSpPr/>
          <p:nvPr/>
        </p:nvGrpSpPr>
        <p:grpSpPr>
          <a:xfrm>
            <a:off x="5373058" y="904832"/>
            <a:ext cx="6623162" cy="4906688"/>
            <a:chOff x="3114675" y="569552"/>
            <a:chExt cx="7400924" cy="5718896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1268FCA-66C1-44A8-B8BE-4EB0CAAAD3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17" r="9610"/>
            <a:stretch/>
          </p:blipFill>
          <p:spPr bwMode="auto">
            <a:xfrm>
              <a:off x="3114675" y="569552"/>
              <a:ext cx="7400924" cy="5718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013FE0E2-C7B7-41A9-B34E-B2CA7947F6FE}"/>
                </a:ext>
              </a:extLst>
            </p:cNvPr>
            <p:cNvCxnSpPr/>
            <p:nvPr/>
          </p:nvCxnSpPr>
          <p:spPr>
            <a:xfrm>
              <a:off x="7406640" y="1032412"/>
              <a:ext cx="0" cy="576000"/>
            </a:xfrm>
            <a:prstGeom prst="line">
              <a:avLst/>
            </a:prstGeom>
            <a:ln w="1397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B198EC96-F134-4478-9FB3-800319792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0" r="29814"/>
          <a:stretch/>
        </p:blipFill>
        <p:spPr bwMode="auto">
          <a:xfrm>
            <a:off x="1605671" y="637629"/>
            <a:ext cx="3709165" cy="51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157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2FFF084-2166-40D8-95A5-D9A405EB2ED0}"/>
              </a:ext>
            </a:extLst>
          </p:cNvPr>
          <p:cNvSpPr txBox="1">
            <a:spLocks/>
          </p:cNvSpPr>
          <p:nvPr/>
        </p:nvSpPr>
        <p:spPr>
          <a:xfrm rot="16200000">
            <a:off x="-2127738" y="2922562"/>
            <a:ext cx="6337496" cy="1012876"/>
          </a:xfrm>
          <a:prstGeom prst="rect">
            <a:avLst/>
          </a:prstGeom>
          <a:solidFill>
            <a:srgbClr val="1F497D"/>
          </a:solidFill>
        </p:spPr>
        <p:txBody>
          <a:bodyPr vert="horz" lIns="1188720" tIns="45720" rIns="274320" bIns="45720" rtlCol="0" anchor="ctr">
            <a:normAutofit fontScale="975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2400" dirty="0">
                <a:solidFill>
                  <a:sysClr val="window" lastClr="FFFFFF"/>
                </a:solidFill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WHO ARE WE?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quatico" panose="00000500000000000000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F03A40-9433-448C-B3AF-5ECD093D2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777" y="1824263"/>
            <a:ext cx="4125525" cy="320947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2611743-5B48-4160-A734-73A54FA55EC0}"/>
              </a:ext>
            </a:extLst>
          </p:cNvPr>
          <p:cNvSpPr/>
          <p:nvPr/>
        </p:nvSpPr>
        <p:spPr>
          <a:xfrm>
            <a:off x="2130439" y="1749053"/>
            <a:ext cx="4305634" cy="3359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LAMARCA ENGENHARIA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a startup that brings together professionals from the marine, offshore and industrial markets, developing innovative engineering and project management solutions in a virtual coworking environment, providing services in many regions of Brazil.</a:t>
            </a:r>
          </a:p>
        </p:txBody>
      </p:sp>
    </p:spTree>
    <p:extLst>
      <p:ext uri="{BB962C8B-B14F-4D97-AF65-F5344CB8AC3E}">
        <p14:creationId xmlns:p14="http://schemas.microsoft.com/office/powerpoint/2010/main" val="4127008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217378-B6EA-4B82-9666-C3AEDA35C290}"/>
              </a:ext>
            </a:extLst>
          </p:cNvPr>
          <p:cNvSpPr txBox="1">
            <a:spLocks/>
          </p:cNvSpPr>
          <p:nvPr/>
        </p:nvSpPr>
        <p:spPr>
          <a:xfrm rot="16200000">
            <a:off x="-2413863" y="2892082"/>
            <a:ext cx="6337496" cy="1012876"/>
          </a:xfrm>
          <a:prstGeom prst="rect">
            <a:avLst/>
          </a:prstGeom>
          <a:solidFill>
            <a:srgbClr val="1F497D"/>
          </a:solidFill>
        </p:spPr>
        <p:txBody>
          <a:bodyPr vert="horz" lIns="1188720" tIns="45720" rIns="27432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ysClr val="window" lastClr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SUSTAINEABLE</a:t>
            </a:r>
            <a:r>
              <a:rPr lang="en-US" sz="2100" dirty="0">
                <a:solidFill>
                  <a:sysClr val="window" lastClr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solidFill>
                  <a:sysClr val="window" lastClr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LEISURE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192D8B6-8B49-4E08-9BFA-E3D7FB3FA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66"/>
          <a:stretch/>
        </p:blipFill>
        <p:spPr>
          <a:xfrm>
            <a:off x="1565351" y="229771"/>
            <a:ext cx="10296923" cy="6337496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3FC05E50-A66D-4D7A-ACB6-F95C38DEFE09}"/>
              </a:ext>
            </a:extLst>
          </p:cNvPr>
          <p:cNvSpPr/>
          <p:nvPr/>
        </p:nvSpPr>
        <p:spPr>
          <a:xfrm>
            <a:off x="1717040" y="1329156"/>
            <a:ext cx="7599680" cy="3607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CLEAN DESIGN – ENVIRONMENTAL FRIENDLY OPERATION;</a:t>
            </a:r>
          </a:p>
          <a:p>
            <a:pPr marL="285750" indent="-285750" algn="just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 PASSPORT – USE OF RECYCLABLE MATERIALS;</a:t>
            </a:r>
          </a:p>
          <a:p>
            <a:pPr marL="285750" indent="-285750" algn="just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ERGONOMIC DESIGN – LOW NOISE AND VIBRATION;</a:t>
            </a:r>
          </a:p>
          <a:p>
            <a:pPr marL="285750" indent="-285750" algn="just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HULL WITH HIGH ENERGY EFFICIENCY.</a:t>
            </a:r>
          </a:p>
        </p:txBody>
      </p:sp>
    </p:spTree>
    <p:extLst>
      <p:ext uri="{BB962C8B-B14F-4D97-AF65-F5344CB8AC3E}">
        <p14:creationId xmlns:p14="http://schemas.microsoft.com/office/powerpoint/2010/main" val="2046143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2FFF084-2166-40D8-95A5-D9A405EB2ED0}"/>
              </a:ext>
            </a:extLst>
          </p:cNvPr>
          <p:cNvSpPr txBox="1">
            <a:spLocks/>
          </p:cNvSpPr>
          <p:nvPr/>
        </p:nvSpPr>
        <p:spPr>
          <a:xfrm rot="16200000">
            <a:off x="-2127738" y="2922562"/>
            <a:ext cx="6337496" cy="1012876"/>
          </a:xfrm>
          <a:prstGeom prst="rect">
            <a:avLst/>
          </a:prstGeom>
          <a:solidFill>
            <a:srgbClr val="1F497D"/>
          </a:solidFill>
        </p:spPr>
        <p:txBody>
          <a:bodyPr vert="horz" lIns="1188720" tIns="45720" rIns="274320" bIns="45720" rtlCol="0" anchor="ctr">
            <a:normAutofit fontScale="975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AURORA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SPORT             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dirty="0">
                <a:solidFill>
                  <a:sysClr val="window" lastClr="FFFFFF"/>
                </a:solidFill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DESIGN &amp; ENGINEERING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TEAM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8E0839-902B-408C-A0E7-27F1379CD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142" y="1178560"/>
            <a:ext cx="10703747" cy="465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63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8BC40D75-F5CD-4F67-829F-879387A1A451}"/>
              </a:ext>
            </a:extLst>
          </p:cNvPr>
          <p:cNvSpPr txBox="1"/>
          <p:nvPr/>
        </p:nvSpPr>
        <p:spPr>
          <a:xfrm>
            <a:off x="1625600" y="1283487"/>
            <a:ext cx="4368800" cy="3879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LAMARCA ENGENHARIA reaches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optimized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hull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design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CFD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(Computational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Fluid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Dynamics). The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hydrodynamic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efficiency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leads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reduction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required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acquisition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overall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operational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cost.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E5C437-4BFE-4B6F-B34B-4B62A2BCBCE3}"/>
              </a:ext>
            </a:extLst>
          </p:cNvPr>
          <p:cNvSpPr txBox="1">
            <a:spLocks/>
          </p:cNvSpPr>
          <p:nvPr/>
        </p:nvSpPr>
        <p:spPr>
          <a:xfrm rot="16200000">
            <a:off x="-2272689" y="2922562"/>
            <a:ext cx="6337496" cy="1012876"/>
          </a:xfrm>
          <a:prstGeom prst="rect">
            <a:avLst/>
          </a:prstGeom>
          <a:solidFill>
            <a:srgbClr val="1F497D"/>
          </a:solidFill>
        </p:spPr>
        <p:txBody>
          <a:bodyPr vert="horz" lIns="1188720" tIns="45720" rIns="27432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AURORA </a:t>
            </a:r>
            <a:r>
              <a:rPr lang="pt-BR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SPORT</a:t>
            </a: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PROJECT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04ADD2-94F0-49FA-A46A-CD9761E53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758" y="921923"/>
            <a:ext cx="5431622" cy="483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52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DB3B7AC-312C-4544-ACF7-B1898F1DEF55}"/>
              </a:ext>
            </a:extLst>
          </p:cNvPr>
          <p:cNvSpPr txBox="1">
            <a:spLocks/>
          </p:cNvSpPr>
          <p:nvPr/>
        </p:nvSpPr>
        <p:spPr>
          <a:xfrm rot="16200000">
            <a:off x="-2272689" y="2922562"/>
            <a:ext cx="6337496" cy="1012876"/>
          </a:xfrm>
          <a:prstGeom prst="rect">
            <a:avLst/>
          </a:prstGeom>
          <a:solidFill>
            <a:srgbClr val="1F497D"/>
          </a:solidFill>
        </p:spPr>
        <p:txBody>
          <a:bodyPr vert="horz" lIns="1188720" tIns="45720" rIns="27432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AURORA </a:t>
            </a:r>
            <a:r>
              <a:rPr lang="pt-BR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SPORT</a:t>
            </a: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PROJECT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A55A7FA-4A08-43FA-A27D-A0A475EDE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1"/>
          <a:stretch/>
        </p:blipFill>
        <p:spPr bwMode="auto">
          <a:xfrm>
            <a:off x="2057294" y="714375"/>
            <a:ext cx="9745086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C9F5DC0-6776-4D0C-9644-A85867456CC6}"/>
              </a:ext>
            </a:extLst>
          </p:cNvPr>
          <p:cNvCxnSpPr/>
          <p:nvPr/>
        </p:nvCxnSpPr>
        <p:spPr>
          <a:xfrm>
            <a:off x="7660640" y="392332"/>
            <a:ext cx="0" cy="1620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20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DB3B7AC-312C-4544-ACF7-B1898F1DEF55}"/>
              </a:ext>
            </a:extLst>
          </p:cNvPr>
          <p:cNvSpPr txBox="1">
            <a:spLocks/>
          </p:cNvSpPr>
          <p:nvPr/>
        </p:nvSpPr>
        <p:spPr>
          <a:xfrm rot="16200000">
            <a:off x="-2272689" y="2922562"/>
            <a:ext cx="6337496" cy="1012876"/>
          </a:xfrm>
          <a:prstGeom prst="rect">
            <a:avLst/>
          </a:prstGeom>
          <a:solidFill>
            <a:srgbClr val="1F497D"/>
          </a:solidFill>
        </p:spPr>
        <p:txBody>
          <a:bodyPr vert="horz" lIns="1188720" tIns="45720" rIns="27432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AURORA </a:t>
            </a:r>
            <a:r>
              <a:rPr lang="pt-BR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SPORT</a:t>
            </a: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PROJECT 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3EE4A7C6-2412-483C-A137-BD5CA617C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r="5530" b="2090"/>
          <a:stretch/>
        </p:blipFill>
        <p:spPr bwMode="auto">
          <a:xfrm>
            <a:off x="3525520" y="122022"/>
            <a:ext cx="6664960" cy="647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685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DB3B7AC-312C-4544-ACF7-B1898F1DEF55}"/>
              </a:ext>
            </a:extLst>
          </p:cNvPr>
          <p:cNvSpPr txBox="1">
            <a:spLocks/>
          </p:cNvSpPr>
          <p:nvPr/>
        </p:nvSpPr>
        <p:spPr>
          <a:xfrm rot="16200000">
            <a:off x="-2272689" y="2922562"/>
            <a:ext cx="6337496" cy="1012876"/>
          </a:xfrm>
          <a:prstGeom prst="rect">
            <a:avLst/>
          </a:prstGeom>
          <a:solidFill>
            <a:srgbClr val="1F497D"/>
          </a:solidFill>
        </p:spPr>
        <p:txBody>
          <a:bodyPr vert="horz" lIns="1188720" tIns="45720" rIns="27432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AURORA </a:t>
            </a:r>
            <a:r>
              <a:rPr lang="pt-BR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SPORT</a:t>
            </a: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PROJECT 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6005C73-E2C7-4A09-9EEB-58F0716B357F}"/>
              </a:ext>
            </a:extLst>
          </p:cNvPr>
          <p:cNvGrpSpPr/>
          <p:nvPr/>
        </p:nvGrpSpPr>
        <p:grpSpPr>
          <a:xfrm>
            <a:off x="3627120" y="430823"/>
            <a:ext cx="6593840" cy="5996354"/>
            <a:chOff x="3028950" y="0"/>
            <a:chExt cx="7581624" cy="6597748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7E2050B5-234B-4083-B627-3BD4D63F0E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9" t="7318" r="6164"/>
            <a:stretch/>
          </p:blipFill>
          <p:spPr bwMode="auto">
            <a:xfrm>
              <a:off x="3028950" y="383991"/>
              <a:ext cx="7581624" cy="6213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0C66B469-EA12-45D8-8D55-AD91F6C01CD1}"/>
                </a:ext>
              </a:extLst>
            </p:cNvPr>
            <p:cNvCxnSpPr>
              <a:cxnSpLocks/>
            </p:cNvCxnSpPr>
            <p:nvPr/>
          </p:nvCxnSpPr>
          <p:spPr>
            <a:xfrm>
              <a:off x="7914640" y="0"/>
              <a:ext cx="0" cy="14732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3824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7">
            <a:extLst>
              <a:ext uri="{FF2B5EF4-FFF2-40B4-BE49-F238E27FC236}">
                <a16:creationId xmlns:a16="http://schemas.microsoft.com/office/drawing/2014/main" id="{2717DBF0-CEEF-429E-B038-0B2B6F4FA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024865"/>
              </p:ext>
            </p:extLst>
          </p:nvPr>
        </p:nvGraphicFramePr>
        <p:xfrm>
          <a:off x="1589350" y="1394558"/>
          <a:ext cx="4506650" cy="44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26279">
                  <a:extLst>
                    <a:ext uri="{9D8B030D-6E8A-4147-A177-3AD203B41FA5}">
                      <a16:colId xmlns:a16="http://schemas.microsoft.com/office/drawing/2014/main" val="1660617002"/>
                    </a:ext>
                  </a:extLst>
                </a:gridCol>
                <a:gridCol w="1780371">
                  <a:extLst>
                    <a:ext uri="{9D8B030D-6E8A-4147-A177-3AD203B41FA5}">
                      <a16:colId xmlns:a16="http://schemas.microsoft.com/office/drawing/2014/main" val="4136804752"/>
                    </a:ext>
                  </a:extLst>
                </a:gridCol>
              </a:tblGrid>
              <a:tr h="445760">
                <a:tc gridSpan="2"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 DIMENSIONS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286012"/>
                  </a:ext>
                </a:extLst>
              </a:tr>
              <a:tr h="44576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LENGTH OVERALL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5,80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588849"/>
                  </a:ext>
                </a:extLst>
              </a:tr>
              <a:tr h="44576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MOULDED BEAM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1,8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059030"/>
                  </a:ext>
                </a:extLst>
              </a:tr>
              <a:tr h="44576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DEPTH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1,00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765130"/>
                  </a:ext>
                </a:extLst>
              </a:tr>
              <a:tr h="44576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DRAFT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0,23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973075"/>
                  </a:ext>
                </a:extLst>
              </a:tr>
              <a:tr h="44576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PEOPLE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691503"/>
                  </a:ext>
                </a:extLst>
              </a:tr>
              <a:tr h="44576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POWER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 kW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930885"/>
                  </a:ext>
                </a:extLst>
              </a:tr>
              <a:tr h="44576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MAX. SPEED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kN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505413"/>
                  </a:ext>
                </a:extLst>
              </a:tr>
              <a:tr h="44576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AVERAGE SPEED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 kN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0958864"/>
                  </a:ext>
                </a:extLst>
              </a:tr>
              <a:tr h="44576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AUTONOMY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hours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8524119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ADB3B7AC-312C-4544-ACF7-B1898F1DEF55}"/>
              </a:ext>
            </a:extLst>
          </p:cNvPr>
          <p:cNvSpPr txBox="1">
            <a:spLocks/>
          </p:cNvSpPr>
          <p:nvPr/>
        </p:nvSpPr>
        <p:spPr>
          <a:xfrm rot="16200000">
            <a:off x="-2272689" y="2922562"/>
            <a:ext cx="6337496" cy="1012876"/>
          </a:xfrm>
          <a:prstGeom prst="rect">
            <a:avLst/>
          </a:prstGeom>
          <a:solidFill>
            <a:srgbClr val="1F497D"/>
          </a:solidFill>
        </p:spPr>
        <p:txBody>
          <a:bodyPr vert="horz" lIns="1188720" tIns="45720" rIns="27432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AURORA </a:t>
            </a:r>
            <a:r>
              <a:rPr lang="pt-BR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SPORT</a:t>
            </a: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PROJECT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10E3062-9A30-4629-B38A-87FB35255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2" r="12993"/>
          <a:stretch/>
        </p:blipFill>
        <p:spPr>
          <a:xfrm>
            <a:off x="6282852" y="1394558"/>
            <a:ext cx="5713261" cy="44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63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DB3B7AC-312C-4544-ACF7-B1898F1DEF55}"/>
              </a:ext>
            </a:extLst>
          </p:cNvPr>
          <p:cNvSpPr txBox="1">
            <a:spLocks/>
          </p:cNvSpPr>
          <p:nvPr/>
        </p:nvSpPr>
        <p:spPr>
          <a:xfrm rot="16200000">
            <a:off x="-2272689" y="2922562"/>
            <a:ext cx="6337496" cy="1012876"/>
          </a:xfrm>
          <a:prstGeom prst="rect">
            <a:avLst/>
          </a:prstGeom>
          <a:solidFill>
            <a:srgbClr val="1F497D"/>
          </a:solidFill>
        </p:spPr>
        <p:txBody>
          <a:bodyPr vert="horz" lIns="1188720" tIns="45720" rIns="27432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AURORA </a:t>
            </a:r>
            <a:r>
              <a:rPr lang="pt-BR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SPORT</a:t>
            </a: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PROJECT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1CAF7C3-8FBB-409C-8B05-1AB5E29C3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66" y="536526"/>
            <a:ext cx="10294046" cy="57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54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DB3B7AC-312C-4544-ACF7-B1898F1DEF55}"/>
              </a:ext>
            </a:extLst>
          </p:cNvPr>
          <p:cNvSpPr txBox="1">
            <a:spLocks/>
          </p:cNvSpPr>
          <p:nvPr/>
        </p:nvSpPr>
        <p:spPr>
          <a:xfrm rot="16200000">
            <a:off x="-2272689" y="2922562"/>
            <a:ext cx="6337496" cy="1012876"/>
          </a:xfrm>
          <a:prstGeom prst="rect">
            <a:avLst/>
          </a:prstGeom>
          <a:solidFill>
            <a:srgbClr val="1F497D"/>
          </a:solidFill>
        </p:spPr>
        <p:txBody>
          <a:bodyPr vert="horz" lIns="1188720" tIns="45720" rIns="27432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AURORA </a:t>
            </a:r>
            <a:r>
              <a:rPr lang="pt-BR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SPORT</a:t>
            </a:r>
            <a:r>
              <a:rPr lang="pt-BR" sz="240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quatico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PROJECT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30FB85F-68F5-4CB4-9376-EC8DCE53F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49" y="393602"/>
            <a:ext cx="10525125" cy="592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145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17744</TotalTime>
  <Words>264</Words>
  <Application>Microsoft Office PowerPoint</Application>
  <PresentationFormat>Widescreen</PresentationFormat>
  <Paragraphs>54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7" baseType="lpstr">
      <vt:lpstr>Aquatico</vt:lpstr>
      <vt:lpstr>Arial</vt:lpstr>
      <vt:lpstr>Calibri</vt:lpstr>
      <vt:lpstr>Calibri Light</vt:lpstr>
      <vt:lpstr>Tahoma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Sergio</dc:creator>
  <cp:lastModifiedBy>Sérgio Lamarca</cp:lastModifiedBy>
  <cp:revision>253</cp:revision>
  <cp:lastPrinted>2022-09-18T00:20:17Z</cp:lastPrinted>
  <dcterms:created xsi:type="dcterms:W3CDTF">2019-05-10T16:14:57Z</dcterms:created>
  <dcterms:modified xsi:type="dcterms:W3CDTF">2022-09-18T16:21:05Z</dcterms:modified>
</cp:coreProperties>
</file>